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Oswald"/>
      <p:regular r:id="rId48"/>
      <p:bold r:id="rId49"/>
    </p:embeddedFont>
    <p:embeddedFont>
      <p:font typeface="Ultra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AA785EC-F505-454F-B6C6-5AD8738E5CD7}">
  <a:tblStyle styleId="{EAA785EC-F505-454F-B6C6-5AD8738E5C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-regular.fntdata"/><Relationship Id="rId43" Type="http://schemas.openxmlformats.org/officeDocument/2006/relationships/slide" Target="slides/slide37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swald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Oswa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Ultra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8c87d521d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98c87d521d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89e51af7a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89e51af7a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8bc12b3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8bc12b3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89e51af7a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89e51af7a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89e51af7a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89e51af7a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89e51af7a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89e51af7a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89e51af7a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89e51af7a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89e51af7a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89e51af7a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89e51af7a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89e51af7a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89e51af7a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89e51af7a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89e51af7a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89e51af7a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89e51af7a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89e51af7a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89e51af7a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89e51af7a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89e51af7a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89e51af7a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89e51af7a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989e51af7a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89e51af7a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989e51af7a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89e51af7a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989e51af7a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89e51af7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89e51af7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8bc12b38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8bc12b38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8b517339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8b517339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8b517339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98b517339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75ccff4f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75ccff4f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98b517339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98b517339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8b517339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8b517339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8b517339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8b517339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8b517339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8b517339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8b517339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8b517339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75ccff4fb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75ccff4fb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75ccff4fb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75ccff4fb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8b5173394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98b5173394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75ccff4f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975ccff4f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8b517339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8b517339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8b517339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8b517339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8b517339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8b517339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8b5173394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8b517339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8b5173394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8b5173394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26.jpg"/><Relationship Id="rId6" Type="http://schemas.openxmlformats.org/officeDocument/2006/relationships/image" Target="../media/image34.jpg"/><Relationship Id="rId7" Type="http://schemas.openxmlformats.org/officeDocument/2006/relationships/image" Target="../media/image3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173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Individual Awareness</a:t>
            </a:r>
            <a:endParaRPr b="1" sz="31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600" y="0"/>
            <a:ext cx="1921325" cy="19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 rotWithShape="1">
          <a:blip r:embed="rId4">
            <a:alphaModFix/>
          </a:blip>
          <a:srcRect b="0" l="0" r="1893" t="0"/>
          <a:stretch/>
        </p:blipFill>
        <p:spPr>
          <a:xfrm>
            <a:off x="166275" y="2717075"/>
            <a:ext cx="3773499" cy="21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311700" y="284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Trends</a:t>
            </a:r>
            <a:endParaRPr b="1" sz="31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00" y="1017800"/>
            <a:ext cx="8160249" cy="38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0" y="457375"/>
            <a:ext cx="8891549" cy="42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Trend unofficial API - pytrends</a:t>
            </a:r>
            <a:endParaRPr b="1" sz="31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228725"/>
            <a:ext cx="7743825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6725" y="1357430"/>
            <a:ext cx="804100" cy="732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6288" y="409999"/>
            <a:ext cx="566012" cy="5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123575" y="4204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Pytrends</a:t>
            </a:r>
            <a:endParaRPr b="1" sz="31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4511"/>
            <a:ext cx="9143999" cy="2534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Pytrends</a:t>
            </a:r>
            <a:endParaRPr b="1" sz="31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74100"/>
            <a:ext cx="5513850" cy="37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134025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getdatacsv</a:t>
            </a:r>
            <a:endParaRPr b="1" sz="31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25" y="560600"/>
            <a:ext cx="8067026" cy="42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325" y="2090754"/>
            <a:ext cx="7614199" cy="3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getdatacsv</a:t>
            </a:r>
            <a:endParaRPr b="1" sz="31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49" y="1143050"/>
            <a:ext cx="7080674" cy="373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46845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getdatacsv</a:t>
            </a:r>
            <a:endParaRPr sz="31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4320"/>
            <a:ext cx="9144001" cy="2774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437100" y="441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getdatacsv</a:t>
            </a:r>
            <a:endParaRPr sz="31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7792"/>
            <a:ext cx="9144001" cy="254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5246050" y="300925"/>
            <a:ext cx="3897900" cy="46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FF00FF"/>
                </a:solidFill>
                <a:latin typeface="Oswald"/>
                <a:ea typeface="Oswald"/>
                <a:cs typeface="Oswald"/>
                <a:sym typeface="Oswald"/>
              </a:rPr>
              <a:t>Group 6</a:t>
            </a:r>
            <a:endParaRPr b="1" sz="3300">
              <a:solidFill>
                <a:srgbClr val="FF00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Web Scraping Project</a:t>
            </a:r>
            <a:endParaRPr b="1" sz="2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COVID-19 </a:t>
            </a:r>
            <a:endParaRPr b="1" sz="31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Response from HK</a:t>
            </a:r>
            <a:endParaRPr b="1" sz="31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9D9D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9D9D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9D9D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 Yeung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Richard Ng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Jacky Chan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Kurtis Chan </a:t>
            </a: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  </a:t>
            </a: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 Sep 2020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259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395300" y="4204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getdatacsv</a:t>
            </a:r>
            <a:endParaRPr b="1" sz="31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4925"/>
            <a:ext cx="7712300" cy="33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0"/>
            <a:ext cx="10287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99" y="0"/>
            <a:ext cx="85523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4"/>
          <p:cNvSpPr txBox="1"/>
          <p:nvPr/>
        </p:nvSpPr>
        <p:spPr>
          <a:xfrm>
            <a:off x="2047225" y="1268975"/>
            <a:ext cx="14337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Japan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48" y="0"/>
            <a:ext cx="843710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/>
        </p:nvSpPr>
        <p:spPr>
          <a:xfrm>
            <a:off x="5358650" y="1017800"/>
            <a:ext cx="14337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Korea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31" y="0"/>
            <a:ext cx="868314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 txBox="1"/>
          <p:nvPr/>
        </p:nvSpPr>
        <p:spPr>
          <a:xfrm>
            <a:off x="2047225" y="1268975"/>
            <a:ext cx="14337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USA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56" y="0"/>
            <a:ext cx="831409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7"/>
          <p:cNvSpPr txBox="1"/>
          <p:nvPr/>
        </p:nvSpPr>
        <p:spPr>
          <a:xfrm>
            <a:off x="5768300" y="927575"/>
            <a:ext cx="14337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Taiwan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56" y="0"/>
            <a:ext cx="831409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 txBox="1"/>
          <p:nvPr/>
        </p:nvSpPr>
        <p:spPr>
          <a:xfrm>
            <a:off x="5779700" y="721925"/>
            <a:ext cx="14337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HK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706" y="759475"/>
            <a:ext cx="2743203" cy="1699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706" y="2617825"/>
            <a:ext cx="2743203" cy="1699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324" y="1822255"/>
            <a:ext cx="2376068" cy="143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7687" y="285750"/>
            <a:ext cx="2376063" cy="145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7682" y="3478806"/>
            <a:ext cx="2376068" cy="141171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/>
          <p:nvPr/>
        </p:nvSpPr>
        <p:spPr>
          <a:xfrm>
            <a:off x="248675" y="1291800"/>
            <a:ext cx="10353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HK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203750" y="3202150"/>
            <a:ext cx="11349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Taiwan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7691525" y="747063"/>
            <a:ext cx="8763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Korea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7702900" y="2272950"/>
            <a:ext cx="10353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Japan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7782400" y="3446013"/>
            <a:ext cx="8763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USA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0"/>
          <p:cNvPicPr preferRelativeResize="0"/>
          <p:nvPr/>
        </p:nvPicPr>
        <p:blipFill rotWithShape="1">
          <a:blip r:embed="rId3">
            <a:alphaModFix/>
          </a:blip>
          <a:srcRect b="0" l="0" r="6050" t="6235"/>
          <a:stretch/>
        </p:blipFill>
        <p:spPr>
          <a:xfrm>
            <a:off x="205450" y="715178"/>
            <a:ext cx="4052275" cy="235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0"/>
          <p:cNvPicPr preferRelativeResize="0"/>
          <p:nvPr/>
        </p:nvPicPr>
        <p:blipFill rotWithShape="1">
          <a:blip r:embed="rId4">
            <a:alphaModFix/>
          </a:blip>
          <a:srcRect b="0" l="7419" r="6905" t="7697"/>
          <a:stretch/>
        </p:blipFill>
        <p:spPr>
          <a:xfrm>
            <a:off x="663675" y="2260375"/>
            <a:ext cx="4109803" cy="248790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0"/>
          <p:cNvSpPr txBox="1"/>
          <p:nvPr/>
        </p:nvSpPr>
        <p:spPr>
          <a:xfrm>
            <a:off x="877125" y="4438300"/>
            <a:ext cx="2367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40"/>
          <p:cNvSpPr txBox="1"/>
          <p:nvPr/>
        </p:nvSpPr>
        <p:spPr>
          <a:xfrm>
            <a:off x="4826175" y="715175"/>
            <a:ext cx="4227300" cy="3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Websites of Government Press Release  </a:t>
            </a:r>
            <a:endParaRPr sz="18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www.news.gov.hk</a:t>
            </a:r>
            <a:endParaRPr sz="17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www.coronavirus.gov.hk</a:t>
            </a:r>
            <a:endParaRPr sz="17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Data Scripting </a:t>
            </a:r>
            <a:endParaRPr sz="17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 scripting and </a:t>
            </a:r>
            <a:r>
              <a:rPr lang="en" sz="17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Library “Camelot” (extract tabled text data from PDF files.)</a:t>
            </a:r>
            <a:endParaRPr sz="17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Data Cleaning</a:t>
            </a:r>
            <a:endParaRPr sz="17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 commas and symbols, then</a:t>
            </a:r>
            <a:endParaRPr sz="17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 all files into a dataframe.</a:t>
            </a:r>
            <a:endParaRPr sz="17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40"/>
          <p:cNvSpPr txBox="1"/>
          <p:nvPr/>
        </p:nvSpPr>
        <p:spPr>
          <a:xfrm>
            <a:off x="129250" y="133275"/>
            <a:ext cx="399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Sources of Government Data </a:t>
            </a:r>
            <a:endParaRPr sz="20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4" name="Google Shape;29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0975" y="73588"/>
            <a:ext cx="804100" cy="5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8251" y="3812578"/>
            <a:ext cx="1332551" cy="8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1"/>
          <p:cNvPicPr preferRelativeResize="0"/>
          <p:nvPr/>
        </p:nvPicPr>
        <p:blipFill rotWithShape="1">
          <a:blip r:embed="rId3">
            <a:alphaModFix/>
          </a:blip>
          <a:srcRect b="2182" l="0" r="11126" t="4941"/>
          <a:stretch/>
        </p:blipFill>
        <p:spPr>
          <a:xfrm>
            <a:off x="45100" y="558200"/>
            <a:ext cx="2603248" cy="269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/>
        </p:nvSpPr>
        <p:spPr>
          <a:xfrm>
            <a:off x="0" y="3275900"/>
            <a:ext cx="210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plot for words in  news.gov.hk</a:t>
            </a:r>
            <a:endParaRPr sz="9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imes New Roman"/>
                <a:ea typeface="Times New Roman"/>
                <a:cs typeface="Times New Roman"/>
                <a:sym typeface="Times New Roman"/>
              </a:rPr>
              <a:t>Prepared by Ki Yeung</a:t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imes New Roman"/>
                <a:ea typeface="Times New Roman"/>
                <a:cs typeface="Times New Roman"/>
                <a:sym typeface="Times New Roman"/>
              </a:rPr>
              <a:t>Interpret by Kurtis Chan</a:t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2" name="Google Shape;302;p41"/>
          <p:cNvPicPr preferRelativeResize="0"/>
          <p:nvPr/>
        </p:nvPicPr>
        <p:blipFill rotWithShape="1">
          <a:blip r:embed="rId4">
            <a:alphaModFix/>
          </a:blip>
          <a:srcRect b="1830" l="0" r="2028" t="1830"/>
          <a:stretch/>
        </p:blipFill>
        <p:spPr>
          <a:xfrm>
            <a:off x="1744575" y="502450"/>
            <a:ext cx="4150726" cy="413859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5895300" y="429450"/>
            <a:ext cx="3248700" cy="3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words closer to each others, the more related they are</a:t>
            </a:r>
            <a:endParaRPr b="1" sz="15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pink boxes close to the yellow circle, it means the words inside are more related to coronavirus </a:t>
            </a:r>
            <a:endParaRPr b="1" sz="15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Finding:</a:t>
            </a:r>
            <a:endParaRPr b="1" sz="15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Char char="❖"/>
            </a:pPr>
            <a:r>
              <a:rPr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 disease with protection</a:t>
            </a:r>
            <a:endParaRPr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Char char="❖"/>
            </a:pPr>
            <a:r>
              <a:rPr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social activities</a:t>
            </a:r>
            <a:endParaRPr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Char char="❖"/>
            </a:pPr>
            <a:r>
              <a:rPr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investigate suspected cases in custom</a:t>
            </a:r>
            <a:endParaRPr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Char char="❖"/>
            </a:pPr>
            <a:r>
              <a:rPr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travel and contact</a:t>
            </a:r>
            <a:endParaRPr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Char char="❖"/>
            </a:pPr>
            <a:r>
              <a:rPr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avoid visit </a:t>
            </a:r>
            <a:endParaRPr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2878625" y="3639350"/>
            <a:ext cx="5877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41"/>
          <p:cNvSpPr/>
          <p:nvPr/>
        </p:nvSpPr>
        <p:spPr>
          <a:xfrm>
            <a:off x="3814125" y="3060152"/>
            <a:ext cx="700525" cy="396300"/>
          </a:xfrm>
          <a:prstGeom prst="flowChartProcess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1"/>
          <p:cNvSpPr/>
          <p:nvPr/>
        </p:nvSpPr>
        <p:spPr>
          <a:xfrm>
            <a:off x="2664624" y="3397400"/>
            <a:ext cx="587700" cy="2160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1"/>
          <p:cNvSpPr/>
          <p:nvPr/>
        </p:nvSpPr>
        <p:spPr>
          <a:xfrm>
            <a:off x="1999675" y="3188550"/>
            <a:ext cx="433800" cy="2679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1"/>
          <p:cNvSpPr/>
          <p:nvPr/>
        </p:nvSpPr>
        <p:spPr>
          <a:xfrm>
            <a:off x="4027450" y="4138525"/>
            <a:ext cx="752100" cy="4062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1"/>
          <p:cNvSpPr/>
          <p:nvPr/>
        </p:nvSpPr>
        <p:spPr>
          <a:xfrm>
            <a:off x="4303950" y="1027963"/>
            <a:ext cx="536100" cy="4062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1"/>
          <p:cNvSpPr/>
          <p:nvPr/>
        </p:nvSpPr>
        <p:spPr>
          <a:xfrm>
            <a:off x="4273200" y="1750488"/>
            <a:ext cx="433800" cy="3114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1"/>
          <p:cNvSpPr/>
          <p:nvPr/>
        </p:nvSpPr>
        <p:spPr>
          <a:xfrm>
            <a:off x="4952738" y="1764825"/>
            <a:ext cx="812700" cy="3114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1"/>
          <p:cNvSpPr/>
          <p:nvPr/>
        </p:nvSpPr>
        <p:spPr>
          <a:xfrm>
            <a:off x="2822438" y="2269350"/>
            <a:ext cx="259200" cy="4590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1"/>
          <p:cNvSpPr/>
          <p:nvPr/>
        </p:nvSpPr>
        <p:spPr>
          <a:xfrm>
            <a:off x="4883113" y="3282825"/>
            <a:ext cx="389100" cy="2679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1"/>
          <p:cNvSpPr/>
          <p:nvPr/>
        </p:nvSpPr>
        <p:spPr>
          <a:xfrm>
            <a:off x="3214750" y="1889252"/>
            <a:ext cx="812700" cy="4590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1"/>
          <p:cNvSpPr txBox="1"/>
          <p:nvPr/>
        </p:nvSpPr>
        <p:spPr>
          <a:xfrm>
            <a:off x="125225" y="19725"/>
            <a:ext cx="60945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Plot of Words With Frequency More Than 1000 times </a:t>
            </a:r>
            <a:endParaRPr sz="19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16" name="Google Shape;316;p41"/>
          <p:cNvCxnSpPr/>
          <p:nvPr/>
        </p:nvCxnSpPr>
        <p:spPr>
          <a:xfrm rot="10800000">
            <a:off x="3380000" y="2379600"/>
            <a:ext cx="258300" cy="1758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7" name="Google Shape;31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069" y="3829550"/>
            <a:ext cx="1096057" cy="7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6985" y="85525"/>
            <a:ext cx="477240" cy="31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41"/>
          <p:cNvCxnSpPr/>
          <p:nvPr/>
        </p:nvCxnSpPr>
        <p:spPr>
          <a:xfrm flipH="1" rot="10800000">
            <a:off x="4154125" y="2073025"/>
            <a:ext cx="958800" cy="4506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41"/>
          <p:cNvCxnSpPr>
            <a:endCxn id="306" idx="0"/>
          </p:cNvCxnSpPr>
          <p:nvPr/>
        </p:nvCxnSpPr>
        <p:spPr>
          <a:xfrm flipH="1">
            <a:off x="2958474" y="2744900"/>
            <a:ext cx="753300" cy="6525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41"/>
          <p:cNvCxnSpPr/>
          <p:nvPr/>
        </p:nvCxnSpPr>
        <p:spPr>
          <a:xfrm>
            <a:off x="596475" y="2014175"/>
            <a:ext cx="1755000" cy="1815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41"/>
          <p:cNvCxnSpPr/>
          <p:nvPr/>
        </p:nvCxnSpPr>
        <p:spPr>
          <a:xfrm flipH="1" rot="10800000">
            <a:off x="1201600" y="630975"/>
            <a:ext cx="2567400" cy="198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41"/>
          <p:cNvCxnSpPr/>
          <p:nvPr/>
        </p:nvCxnSpPr>
        <p:spPr>
          <a:xfrm>
            <a:off x="4071575" y="2809475"/>
            <a:ext cx="536100" cy="1331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41"/>
          <p:cNvCxnSpPr/>
          <p:nvPr/>
        </p:nvCxnSpPr>
        <p:spPr>
          <a:xfrm>
            <a:off x="3898675" y="2844050"/>
            <a:ext cx="8700" cy="233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311700" y="409988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Aim</a:t>
            </a:r>
            <a:endParaRPr b="1" sz="31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11700" y="1143600"/>
            <a:ext cx="4476000" cy="3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Study </a:t>
            </a: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the issue of covid-19 in Hong Kong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sing the power of data and analytics</a:t>
            </a:r>
            <a:endParaRPr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dentify the ways of </a:t>
            </a:r>
            <a:r>
              <a:rPr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defending</a:t>
            </a:r>
            <a:r>
              <a:rPr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infection of covid-19</a:t>
            </a:r>
            <a:endParaRPr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hrough the individual actions and in our government measures.</a:t>
            </a:r>
            <a:endParaRPr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Times New Roman"/>
              <a:buChar char="●"/>
            </a:pPr>
            <a:r>
              <a:rPr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Prevention of the future pandemics</a:t>
            </a:r>
            <a:r>
              <a:rPr lang="en" sz="19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9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700" y="3742801"/>
            <a:ext cx="1146250" cy="10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4104" y="3135005"/>
            <a:ext cx="667095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175" y="231251"/>
            <a:ext cx="667100" cy="607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700" y="526338"/>
            <a:ext cx="3833672" cy="2372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50" y="447100"/>
            <a:ext cx="7607802" cy="44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2"/>
          <p:cNvSpPr txBox="1"/>
          <p:nvPr/>
        </p:nvSpPr>
        <p:spPr>
          <a:xfrm>
            <a:off x="377850" y="0"/>
            <a:ext cx="68934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20 keywords from the press release by CEO - Carrie Lam</a:t>
            </a:r>
            <a:endParaRPr sz="18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31" name="Google Shape;331;p42"/>
          <p:cNvCxnSpPr/>
          <p:nvPr/>
        </p:nvCxnSpPr>
        <p:spPr>
          <a:xfrm flipH="1">
            <a:off x="1358500" y="1619800"/>
            <a:ext cx="574800" cy="5643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42"/>
          <p:cNvCxnSpPr/>
          <p:nvPr/>
        </p:nvCxnSpPr>
        <p:spPr>
          <a:xfrm flipH="1">
            <a:off x="2399175" y="2333688"/>
            <a:ext cx="574800" cy="5643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42"/>
          <p:cNvCxnSpPr/>
          <p:nvPr/>
        </p:nvCxnSpPr>
        <p:spPr>
          <a:xfrm flipH="1">
            <a:off x="3450300" y="2830938"/>
            <a:ext cx="574800" cy="5643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42"/>
          <p:cNvCxnSpPr/>
          <p:nvPr/>
        </p:nvCxnSpPr>
        <p:spPr>
          <a:xfrm flipH="1">
            <a:off x="4470075" y="3129663"/>
            <a:ext cx="574800" cy="5643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42"/>
          <p:cNvSpPr txBox="1"/>
          <p:nvPr/>
        </p:nvSpPr>
        <p:spPr>
          <a:xfrm>
            <a:off x="1975100" y="1358525"/>
            <a:ext cx="909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quarantine</a:t>
            </a:r>
            <a:endParaRPr b="1" sz="11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42"/>
          <p:cNvSpPr txBox="1"/>
          <p:nvPr/>
        </p:nvSpPr>
        <p:spPr>
          <a:xfrm>
            <a:off x="2973975" y="2064775"/>
            <a:ext cx="909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b="1" sz="11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4025100" y="2571750"/>
            <a:ext cx="909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arriving</a:t>
            </a:r>
            <a:endParaRPr b="1" sz="11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42"/>
          <p:cNvSpPr txBox="1"/>
          <p:nvPr/>
        </p:nvSpPr>
        <p:spPr>
          <a:xfrm>
            <a:off x="5044875" y="2830950"/>
            <a:ext cx="909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travellers</a:t>
            </a:r>
            <a:endParaRPr b="1" sz="11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2"/>
          <p:cNvSpPr txBox="1"/>
          <p:nvPr/>
        </p:nvSpPr>
        <p:spPr>
          <a:xfrm>
            <a:off x="5381900" y="867375"/>
            <a:ext cx="32709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Remarks: </a:t>
            </a:r>
            <a:endParaRPr sz="9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4 most mentioned words by CEO in related to the government measures</a:t>
            </a:r>
            <a:endParaRPr sz="16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1926"/>
            <a:ext cx="9143999" cy="3691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43"/>
          <p:cNvCxnSpPr/>
          <p:nvPr/>
        </p:nvCxnSpPr>
        <p:spPr>
          <a:xfrm flipH="1" rot="10800000">
            <a:off x="1647275" y="1098175"/>
            <a:ext cx="11100" cy="2476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43"/>
          <p:cNvCxnSpPr/>
          <p:nvPr/>
        </p:nvCxnSpPr>
        <p:spPr>
          <a:xfrm flipH="1" rot="10800000">
            <a:off x="3626200" y="1098175"/>
            <a:ext cx="11100" cy="2476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43"/>
          <p:cNvSpPr txBox="1"/>
          <p:nvPr/>
        </p:nvSpPr>
        <p:spPr>
          <a:xfrm>
            <a:off x="1187825" y="616325"/>
            <a:ext cx="9750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ltra"/>
                <a:ea typeface="Ultra"/>
                <a:cs typeface="Ultra"/>
                <a:sym typeface="Ultra"/>
              </a:rPr>
              <a:t>FEB 08</a:t>
            </a:r>
            <a:endParaRPr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348" name="Google Shape;348;p43"/>
          <p:cNvSpPr txBox="1"/>
          <p:nvPr/>
        </p:nvSpPr>
        <p:spPr>
          <a:xfrm>
            <a:off x="3144250" y="616325"/>
            <a:ext cx="9750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ltra"/>
                <a:ea typeface="Ultra"/>
                <a:cs typeface="Ultra"/>
                <a:sym typeface="Ultra"/>
              </a:rPr>
              <a:t>MAR 19</a:t>
            </a:r>
            <a:endParaRPr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349" name="Google Shape;349;p43"/>
          <p:cNvSpPr txBox="1"/>
          <p:nvPr/>
        </p:nvSpPr>
        <p:spPr>
          <a:xfrm>
            <a:off x="1210225" y="56025"/>
            <a:ext cx="70038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Immigration Statistics of Hong Kong (1st half of 2020)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00" y="152400"/>
            <a:ext cx="8745801" cy="436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7714"/>
            <a:ext cx="9144001" cy="37101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45"/>
          <p:cNvCxnSpPr/>
          <p:nvPr/>
        </p:nvCxnSpPr>
        <p:spPr>
          <a:xfrm flipH="1" rot="10800000">
            <a:off x="3563475" y="907575"/>
            <a:ext cx="11100" cy="2655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45"/>
          <p:cNvSpPr txBox="1"/>
          <p:nvPr/>
        </p:nvSpPr>
        <p:spPr>
          <a:xfrm>
            <a:off x="3204875" y="481850"/>
            <a:ext cx="9972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ltra"/>
                <a:ea typeface="Ultra"/>
                <a:cs typeface="Ultra"/>
                <a:sym typeface="Ultra"/>
              </a:rPr>
              <a:t>MAR 19</a:t>
            </a:r>
            <a:endParaRPr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0"/>
            <a:ext cx="8135046" cy="4888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FF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31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47"/>
          <p:cNvSpPr txBox="1"/>
          <p:nvPr>
            <p:ph idx="1" type="body"/>
          </p:nvPr>
        </p:nvSpPr>
        <p:spPr>
          <a:xfrm>
            <a:off x="311700" y="10799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The general public and government in Hong Kong reacted to the rising numbers of the </a:t>
            </a:r>
            <a:r>
              <a:rPr lang="en" sz="190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COVID wave</a:t>
            </a: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 quickly enough to minimize the potential exponential increase of infected cases.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47"/>
          <p:cNvPicPr preferRelativeResize="0"/>
          <p:nvPr/>
        </p:nvPicPr>
        <p:blipFill rotWithShape="1">
          <a:blip r:embed="rId3">
            <a:alphaModFix/>
          </a:blip>
          <a:srcRect b="0" l="3938" r="0" t="0"/>
          <a:stretch/>
        </p:blipFill>
        <p:spPr>
          <a:xfrm>
            <a:off x="6907875" y="1876325"/>
            <a:ext cx="1989976" cy="20320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4" name="Google Shape;374;p47"/>
          <p:cNvGraphicFramePr/>
          <p:nvPr/>
        </p:nvGraphicFramePr>
        <p:xfrm>
          <a:off x="183100" y="214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{EAA785EC-F505-454F-B6C6-5AD8738E5CD7}</a:tableStyleId>
              </a:tblPr>
              <a:tblGrid>
                <a:gridCol w="1373250"/>
                <a:gridCol w="1292900"/>
                <a:gridCol w="1333075"/>
                <a:gridCol w="1333075"/>
                <a:gridCol w="1333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Hong Kong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Japan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Korea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Taiwan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First Infected Peak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 March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 April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 March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March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Border Closure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-13 days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-33 days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+40 days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 day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Mask Search Peak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-61 days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+4 days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+2 days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-50 days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Infected %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(as of 31 June)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0.016%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0.0019%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FF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Challenges and Next Steps</a:t>
            </a:r>
            <a:endParaRPr b="1" sz="31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0" name="Google Shape;380;p4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Only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confirmed cases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are used as the parameters to evaluate the effectiveness of the measures by government and individual, and the time frame is confined to the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6 months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Relative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economic impact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virus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lethality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long-term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herd immunity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percentage of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asymptomatic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patients, performance of other countries can all attributed to the success of a society to cope with the virus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project is very scalable though. Based on our current framework, we can expand the scope to longer timeframe and take the aforementioned parameters into account, hence producing a more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holistic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evaluation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1" name="Google Shape;3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425" y="285180"/>
            <a:ext cx="804100" cy="732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393" y="4102600"/>
            <a:ext cx="750257" cy="6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173" y="4087750"/>
            <a:ext cx="577689" cy="5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FF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 &amp; A</a:t>
            </a:r>
            <a:endParaRPr/>
          </a:p>
        </p:txBody>
      </p:sp>
      <p:pic>
        <p:nvPicPr>
          <p:cNvPr id="389" name="Google Shape;3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0200"/>
            <a:ext cx="9062401" cy="37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9"/>
          <p:cNvSpPr/>
          <p:nvPr/>
        </p:nvSpPr>
        <p:spPr>
          <a:xfrm>
            <a:off x="2211300" y="2419350"/>
            <a:ext cx="2360700" cy="23205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9875" y="3126350"/>
            <a:ext cx="685800" cy="685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2" name="Google Shape;392;p49"/>
          <p:cNvSpPr/>
          <p:nvPr/>
        </p:nvSpPr>
        <p:spPr>
          <a:xfrm>
            <a:off x="4945475" y="1567850"/>
            <a:ext cx="3453000" cy="31899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1794" y="2348525"/>
            <a:ext cx="906350" cy="906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3577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Value</a:t>
            </a:r>
            <a:endParaRPr b="1" sz="31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234000" y="1091388"/>
            <a:ext cx="5910000" cy="29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Raise the individual awareness of public health</a:t>
            </a:r>
            <a:endParaRPr sz="21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a standard guidance of measures for our government to adapt.</a:t>
            </a:r>
            <a:endParaRPr sz="21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 the loss of lives and economic impact from the future pandemics. </a:t>
            </a:r>
            <a:endParaRPr sz="21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0" y="1110712"/>
            <a:ext cx="2860650" cy="29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225" y="305475"/>
            <a:ext cx="472450" cy="429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843" y="3977200"/>
            <a:ext cx="750257" cy="6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0109" y="65450"/>
            <a:ext cx="669242" cy="6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0" y="2637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 and Preprocessing</a:t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0" y="1135200"/>
            <a:ext cx="4638225" cy="37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425" y="2337375"/>
            <a:ext cx="3523800" cy="25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8522" y="683125"/>
            <a:ext cx="1989350" cy="31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2225" y="75326"/>
            <a:ext cx="667100" cy="607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4568" y="1592298"/>
            <a:ext cx="338407" cy="3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8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9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450"/>
            <a:ext cx="91440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152400" y="4204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Brief Overview of Border Control Timeline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5845451" cy="15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74375"/>
            <a:ext cx="5845451" cy="104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9250" y="2828525"/>
            <a:ext cx="2011580" cy="93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1425" y="3764950"/>
            <a:ext cx="1776425" cy="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0850" y="219888"/>
            <a:ext cx="804100" cy="5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6725" y="1357430"/>
            <a:ext cx="804100" cy="732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24393" y="4102600"/>
            <a:ext cx="750257" cy="6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71173" y="4087750"/>
            <a:ext cx="577689" cy="5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